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9" r:id="rId21"/>
    <p:sldId id="282" r:id="rId22"/>
    <p:sldId id="281" r:id="rId23"/>
    <p:sldId id="283" r:id="rId24"/>
    <p:sldId id="274" r:id="rId25"/>
    <p:sldId id="284" r:id="rId26"/>
    <p:sldId id="259" r:id="rId27"/>
    <p:sldId id="26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fael SILVA11" initials="RS" lastIdx="2" clrIdx="0">
    <p:extLst>
      <p:ext uri="{19B8F6BF-5375-455C-9EA6-DF929625EA0E}">
        <p15:presenceInfo xmlns:p15="http://schemas.microsoft.com/office/powerpoint/2012/main" userId="S::silva.rafael@edu.fecap.br::117473c7-7b09-4a56-9015-87e62e8843f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82"/>
  </p:normalViewPr>
  <p:slideViewPr>
    <p:cSldViewPr snapToGrid="0" snapToObjects="1">
      <p:cViewPr varScale="1">
        <p:scale>
          <a:sx n="90" d="100"/>
          <a:sy n="90" d="100"/>
        </p:scale>
        <p:origin x="23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8T16:52:14.502" idx="1">
    <p:pos x="10" y="10"/>
    <p:text>See: https://www.quora.com/What-is-the-history-of-database</p:text>
    <p:extLst>
      <p:ext uri="{C676402C-5697-4E1C-873F-D02D1690AC5C}">
        <p15:threadingInfo xmlns:p15="http://schemas.microsoft.com/office/powerpoint/2012/main" timeZoneBias="-6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EB890-7657-5C44-BE21-54BA27A4AA48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DFD5C-51A9-B741-942E-9AA751D58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82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definition language (DDL)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Manipulation Language (DML)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Control Language (DCL)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Transaction Control Language (TCL)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Query Language (DQL)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85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65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64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80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67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14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6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69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31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38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63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32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53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07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94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71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47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40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99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377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SQL, Informatica, Pentaho, Del </a:t>
            </a:r>
            <a:r>
              <a:rPr lang="en-US" dirty="0" err="1"/>
              <a:t>Boomi</a:t>
            </a:r>
            <a:r>
              <a:rPr lang="en-US" dirty="0"/>
              <a:t>, Oracle Data Integrator and IBM Infosphere are on premises.</a:t>
            </a:r>
          </a:p>
          <a:p>
            <a:r>
              <a:rPr lang="en-US" dirty="0"/>
              <a:t>Stitch and </a:t>
            </a:r>
            <a:r>
              <a:rPr lang="en-US" dirty="0" err="1"/>
              <a:t>fivetran</a:t>
            </a:r>
            <a:r>
              <a:rPr lang="en-US" dirty="0"/>
              <a:t> are on cloud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DFD5C-51A9-B741-942E-9AA751D58E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74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C000"/>
          </a:solidFill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FFC000"/>
          </a:solidFill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>
              <a:buClr>
                <a:srgbClr val="FFC000"/>
              </a:buClr>
              <a:defRPr/>
            </a:lvl1pPr>
            <a:lvl2pPr>
              <a:buClr>
                <a:srgbClr val="FFC000"/>
              </a:buClr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rgbClr val="FFC000"/>
              </a:buClr>
              <a:defRPr/>
            </a:lvl4pPr>
            <a:lvl5pPr>
              <a:buClr>
                <a:srgbClr val="FFC0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solidFill>
            <a:srgbClr val="FFC000"/>
          </a:solidFill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>
            <a:lvl1pPr>
              <a:buClr>
                <a:srgbClr val="FFC000"/>
              </a:buClr>
              <a:defRPr/>
            </a:lvl1pPr>
            <a:lvl2pPr>
              <a:buClr>
                <a:srgbClr val="FFC000"/>
              </a:buClr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rgbClr val="FFC000"/>
              </a:buClr>
              <a:defRPr/>
            </a:lvl4pPr>
            <a:lvl5pPr>
              <a:buClr>
                <a:srgbClr val="FFC0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FFC000"/>
          </a:solidFill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>
            <a:lvl1pPr>
              <a:buClr>
                <a:srgbClr val="FFC000"/>
              </a:buClr>
              <a:defRPr/>
            </a:lvl1pPr>
            <a:lvl2pPr>
              <a:buClr>
                <a:srgbClr val="FFC000"/>
              </a:buClr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rgbClr val="FFC000"/>
              </a:buClr>
              <a:defRPr/>
            </a:lvl4pPr>
            <a:lvl5pPr>
              <a:buClr>
                <a:srgbClr val="FFC0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FFC000"/>
          </a:solidFill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>
            <a:lvl1pPr>
              <a:buClr>
                <a:srgbClr val="FFC000"/>
              </a:buClr>
              <a:defRPr/>
            </a:lvl1pPr>
            <a:lvl2pPr>
              <a:buClr>
                <a:srgbClr val="FFC000"/>
              </a:buClr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rgbClr val="FFC000"/>
              </a:buClr>
              <a:defRPr/>
            </a:lvl4pPr>
            <a:lvl5pPr>
              <a:buClr>
                <a:srgbClr val="FFC0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>
            <a:lvl1pPr>
              <a:buClr>
                <a:srgbClr val="FFC000"/>
              </a:buClr>
              <a:defRPr/>
            </a:lvl1pPr>
            <a:lvl2pPr>
              <a:buClr>
                <a:srgbClr val="FFC000"/>
              </a:buClr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rgbClr val="FFC000"/>
              </a:buClr>
              <a:defRPr/>
            </a:lvl4pPr>
            <a:lvl5pPr>
              <a:buClr>
                <a:srgbClr val="FFC0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FFC000"/>
          </a:solidFill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>
            <a:lvl1pPr>
              <a:buClr>
                <a:srgbClr val="FFC000"/>
              </a:buClr>
              <a:defRPr/>
            </a:lvl1pPr>
            <a:lvl2pPr>
              <a:buClr>
                <a:srgbClr val="FFC000"/>
              </a:buClr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rgbClr val="FFC000"/>
              </a:buClr>
              <a:defRPr/>
            </a:lvl4pPr>
            <a:lvl5pPr>
              <a:buClr>
                <a:srgbClr val="FFC0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>
            <a:lvl1pPr>
              <a:buClr>
                <a:srgbClr val="FFC000"/>
              </a:buClr>
              <a:defRPr/>
            </a:lvl1pPr>
            <a:lvl2pPr>
              <a:buClr>
                <a:srgbClr val="FFC000"/>
              </a:buClr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rgbClr val="FFC000"/>
              </a:buClr>
              <a:defRPr/>
            </a:lvl4pPr>
            <a:lvl5pPr>
              <a:buClr>
                <a:srgbClr val="FFC0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FFC000"/>
          </a:solidFill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solidFill>
            <a:srgbClr val="FFC000"/>
          </a:solidFill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>
            <a:lvl1pPr>
              <a:buClr>
                <a:srgbClr val="FFC000"/>
              </a:buClr>
              <a:defRPr/>
            </a:lvl1pPr>
            <a:lvl2pPr>
              <a:buClr>
                <a:srgbClr val="FFC000"/>
              </a:buClr>
              <a:defRPr/>
            </a:lvl2pPr>
            <a:lvl3pPr>
              <a:buClr>
                <a:srgbClr val="FFC000"/>
              </a:buClr>
              <a:defRPr/>
            </a:lvl3pPr>
            <a:lvl4pPr>
              <a:buClr>
                <a:srgbClr val="FFC000"/>
              </a:buClr>
              <a:defRPr/>
            </a:lvl4pPr>
            <a:lvl5pPr>
              <a:buClr>
                <a:srgbClr val="FFC000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10/13/19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rgbClr val="FFC000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rgbClr val="FFC000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FFC000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FFC000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rgbClr val="FFC000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6.tiff"/><Relationship Id="rId4" Type="http://schemas.openxmlformats.org/officeDocument/2006/relationships/image" Target="../media/image20.tiff"/><Relationship Id="rId9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nosql-explaine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3t.com/knowledge-base/articles/nosql-database-types/#graph-stor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t/nosql/key-value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3t.com/knowledge-base/articles/nosql-database-types/#wide-column-stor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sql/sql_intro.asp" TargetMode="External"/><Relationship Id="rId3" Type="http://schemas.openxmlformats.org/officeDocument/2006/relationships/hyperlink" Target="https://www.oracle.com/au/database/what-is-database.html" TargetMode="External"/><Relationship Id="rId7" Type="http://schemas.openxmlformats.org/officeDocument/2006/relationships/hyperlink" Target="https://www.techopedia.com/definition/1234/relational-database-rd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quora.com/What-is-the-history-of-database" TargetMode="External"/><Relationship Id="rId11" Type="http://schemas.openxmlformats.org/officeDocument/2006/relationships/hyperlink" Target="https://searchdatamanagement.techtarget.com/definition/data-warehouse" TargetMode="External"/><Relationship Id="rId5" Type="http://schemas.openxmlformats.org/officeDocument/2006/relationships/hyperlink" Target="https://docs.mongodb.com/manual/reference/sql-comparison/" TargetMode="External"/><Relationship Id="rId10" Type="http://schemas.openxmlformats.org/officeDocument/2006/relationships/hyperlink" Target="https://www.techopedia.com/definition/24361/database-management-systems-dbms" TargetMode="External"/><Relationship Id="rId4" Type="http://schemas.openxmlformats.org/officeDocument/2006/relationships/hyperlink" Target="https://docs.microsoft.com/en-us/sql/relational-databases/databases/databases?view=sql-server-2017" TargetMode="External"/><Relationship Id="rId9" Type="http://schemas.openxmlformats.org/officeDocument/2006/relationships/hyperlink" Target="https://www.javatpoint.com/dbms-sql-command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studio3t.com/knowledge-base/articles/nosql-database-types/" TargetMode="External"/><Relationship Id="rId3" Type="http://schemas.openxmlformats.org/officeDocument/2006/relationships/hyperlink" Target="https://towardsdatascience.com/database-normalization-explained-53e60a494495" TargetMode="External"/><Relationship Id="rId7" Type="http://schemas.openxmlformats.org/officeDocument/2006/relationships/hyperlink" Target="https://www.mongodb.com/nosql-explained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earchdatamanagement.techtarget.com/definition/Extract-Load-Transform-ELT" TargetMode="External"/><Relationship Id="rId5" Type="http://schemas.openxmlformats.org/officeDocument/2006/relationships/hyperlink" Target="https://www.kimballgroup.com/data-warehouse-business-intelligence-resources/kimball-techniques/dimensional-modeling-techniques/" TargetMode="External"/><Relationship Id="rId4" Type="http://schemas.openxmlformats.org/officeDocument/2006/relationships/hyperlink" Target="https://searchdatamanagement.techtarget.com/definition/data-warehous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69FF-AB09-834D-9F7F-03017BB95A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1211D-DF0F-6C4D-B8C7-6236F619AF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Database – October 2019 – Sydney Australia</a:t>
            </a:r>
          </a:p>
        </p:txBody>
      </p:sp>
    </p:spTree>
    <p:extLst>
      <p:ext uri="{BB962C8B-B14F-4D97-AF65-F5344CB8AC3E}">
        <p14:creationId xmlns:p14="http://schemas.microsoft.com/office/powerpoint/2010/main" val="2681047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Data Modelling - Normalization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D4C9DF-FF83-5643-B63B-558F26E09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– Entity People</a:t>
            </a:r>
          </a:p>
        </p:txBody>
      </p:sp>
    </p:spTree>
    <p:extLst>
      <p:ext uri="{BB962C8B-B14F-4D97-AF65-F5344CB8AC3E}">
        <p14:creationId xmlns:p14="http://schemas.microsoft.com/office/powerpoint/2010/main" val="4146585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Data Warehouse and Data Mart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D4C9DF-FF83-5643-B63B-558F26E09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348711" cy="3636511"/>
          </a:xfrm>
        </p:spPr>
        <p:txBody>
          <a:bodyPr/>
          <a:lstStyle/>
          <a:p>
            <a:r>
              <a:rPr lang="en-AU" dirty="0"/>
              <a:t>DW is an analytics platform used to report on and store data. Data that usually resides or originates in multiple, disparate systems is moved into a data warehouse for analysis and longer-term storage.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7A668-8F14-4247-B132-91DD48343B81}"/>
              </a:ext>
            </a:extLst>
          </p:cNvPr>
          <p:cNvSpPr txBox="1">
            <a:spLocks/>
          </p:cNvSpPr>
          <p:nvPr/>
        </p:nvSpPr>
        <p:spPr>
          <a:xfrm>
            <a:off x="6453969" y="2413000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AU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E6443F-655F-DE49-8EAF-F2AEF04F56C0}"/>
              </a:ext>
            </a:extLst>
          </p:cNvPr>
          <p:cNvSpPr/>
          <p:nvPr/>
        </p:nvSpPr>
        <p:spPr>
          <a:xfrm>
            <a:off x="810000" y="5121870"/>
            <a:ext cx="43487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</a:pPr>
            <a:r>
              <a:rPr lang="en-AU" dirty="0"/>
              <a:t>Data mart is a subset of the data warehouse and is usually oriented to a specific business line or team.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BD73C-E0E0-0E42-BCD1-B9C53235E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794" y="3041871"/>
            <a:ext cx="5990683" cy="300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64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Database vs Data Warehouse vs Data Lake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7A668-8F14-4247-B132-91DD48343B81}"/>
              </a:ext>
            </a:extLst>
          </p:cNvPr>
          <p:cNvSpPr txBox="1">
            <a:spLocks/>
          </p:cNvSpPr>
          <p:nvPr/>
        </p:nvSpPr>
        <p:spPr>
          <a:xfrm>
            <a:off x="6453969" y="2413000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AU" sz="11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F2C1AF9-35FC-C44E-A38A-0D5F823B3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9675622" cy="3632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dirty="0"/>
              <a:t>DB is a normalised schema to storage data from a software/ an application.</a:t>
            </a:r>
          </a:p>
          <a:p>
            <a:pPr>
              <a:lnSpc>
                <a:spcPct val="90000"/>
              </a:lnSpc>
            </a:pPr>
            <a:r>
              <a:rPr lang="en-AU" dirty="0"/>
              <a:t>DW stores data from different data sources (ERP, CRM, Text Files, Spreadsheet, etc.) in a predefined schemas;</a:t>
            </a:r>
          </a:p>
          <a:p>
            <a:pPr>
              <a:lnSpc>
                <a:spcPct val="90000"/>
              </a:lnSpc>
            </a:pPr>
            <a:r>
              <a:rPr lang="en-AU" dirty="0"/>
              <a:t>DL is a centralised repository for structured (csv, systems, etc.) and unstructured data (images, pdf, media files, etc.) from multiple sources.</a:t>
            </a:r>
            <a:endParaRPr lang="en-AU" sz="1100" dirty="0"/>
          </a:p>
        </p:txBody>
      </p:sp>
    </p:spTree>
    <p:extLst>
      <p:ext uri="{BB962C8B-B14F-4D97-AF65-F5344CB8AC3E}">
        <p14:creationId xmlns:p14="http://schemas.microsoft.com/office/powerpoint/2010/main" val="13074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Data Warehouse solutions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7A668-8F14-4247-B132-91DD48343B81}"/>
              </a:ext>
            </a:extLst>
          </p:cNvPr>
          <p:cNvSpPr txBox="1">
            <a:spLocks/>
          </p:cNvSpPr>
          <p:nvPr/>
        </p:nvSpPr>
        <p:spPr>
          <a:xfrm>
            <a:off x="6453969" y="2413000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AU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09C83-1DA0-2C4A-9FBF-94A6B651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21" y="2413000"/>
            <a:ext cx="3175000" cy="15875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E622A7-E90E-534C-AA3E-5F3098C9A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255" y="2413000"/>
            <a:ext cx="1587500" cy="158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D234F8-31DB-6843-9424-3AAA24878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8504" y="2413000"/>
            <a:ext cx="3116262" cy="1754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E22ED8-A2D7-AD4E-8947-2E72513C9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2576" y="4614057"/>
            <a:ext cx="2680050" cy="11858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06EFCD-1429-BA4B-994B-BA038ADBF0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755" y="4614057"/>
            <a:ext cx="2734668" cy="143114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969172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Data Warehouse – Data modelling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7A668-8F14-4247-B132-91DD48343B81}"/>
              </a:ext>
            </a:extLst>
          </p:cNvPr>
          <p:cNvSpPr txBox="1">
            <a:spLocks/>
          </p:cNvSpPr>
          <p:nvPr/>
        </p:nvSpPr>
        <p:spPr>
          <a:xfrm>
            <a:off x="6453969" y="2413000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AU" sz="11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1495ED7-F91F-E74B-8326-23D86FB56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86385"/>
            <a:ext cx="4625157" cy="328543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AU" dirty="0"/>
              <a:t>The star schema is the simplest type of Data Warehouse schema. It is known as star schema as its structure seems a star.</a:t>
            </a:r>
          </a:p>
          <a:p>
            <a:pPr>
              <a:lnSpc>
                <a:spcPct val="90000"/>
              </a:lnSpc>
            </a:pPr>
            <a:r>
              <a:rPr lang="en-AU" dirty="0"/>
              <a:t>Snowflake schema resembles from star schema, but the dimensions of a star schema are normalized.</a:t>
            </a:r>
          </a:p>
          <a:p>
            <a:pPr>
              <a:lnSpc>
                <a:spcPct val="90000"/>
              </a:lnSpc>
            </a:pPr>
            <a:r>
              <a:rPr lang="en-AU" dirty="0"/>
              <a:t>In both models, we will have Fact Tables and Dimension Tables.</a:t>
            </a:r>
          </a:p>
          <a:p>
            <a:pPr>
              <a:lnSpc>
                <a:spcPct val="90000"/>
              </a:lnSpc>
            </a:pPr>
            <a:r>
              <a:rPr lang="en-AU" dirty="0"/>
              <a:t>It has been created by Ross Kimball and these models are also called Kimball.</a:t>
            </a:r>
          </a:p>
          <a:p>
            <a:pPr>
              <a:lnSpc>
                <a:spcPct val="90000"/>
              </a:lnSpc>
            </a:pPr>
            <a:r>
              <a:rPr lang="en-AU" i="1" dirty="0"/>
              <a:t>Dimensions</a:t>
            </a:r>
            <a:r>
              <a:rPr lang="en-AU" dirty="0"/>
              <a:t> provide the “who, what, where, when, why, and how” context surrounding a business process event.</a:t>
            </a:r>
          </a:p>
          <a:p>
            <a:pPr>
              <a:lnSpc>
                <a:spcPct val="90000"/>
              </a:lnSpc>
            </a:pPr>
            <a:r>
              <a:rPr lang="en-AU" i="1" dirty="0"/>
              <a:t>Facts </a:t>
            </a:r>
            <a:r>
              <a:rPr lang="en-AU" dirty="0"/>
              <a:t>are the measurements that result from a business process event and are almost always numeric.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1DE4B5-AACA-FB44-80D3-EBF744C5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50" y="3008129"/>
            <a:ext cx="5842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94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ETL – Extract, Transform and Load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7A668-8F14-4247-B132-91DD48343B81}"/>
              </a:ext>
            </a:extLst>
          </p:cNvPr>
          <p:cNvSpPr txBox="1">
            <a:spLocks/>
          </p:cNvSpPr>
          <p:nvPr/>
        </p:nvSpPr>
        <p:spPr>
          <a:xfrm>
            <a:off x="6353956" y="2612511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AU" sz="11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46E45C-15C0-3C4F-9719-F881C3A49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86385"/>
            <a:ext cx="4625157" cy="32854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dirty="0"/>
              <a:t>In computing, extract, transform, load is the general procedure of copying data from one or more sources into a destination system which represents the data differently from the source or in a different context than the source.</a:t>
            </a:r>
          </a:p>
          <a:p>
            <a:pPr>
              <a:lnSpc>
                <a:spcPct val="90000"/>
              </a:lnSpc>
            </a:pPr>
            <a:r>
              <a:rPr lang="en-AU" dirty="0"/>
              <a:t>Other names ELT (data lakes) and data pipelines.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00E60F-F9F8-0A42-B80F-D3E74C26B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37" y="2444626"/>
            <a:ext cx="2949836" cy="8981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B7FE9D-BFD1-6E47-BD94-0891DA4A4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4048" y="2514426"/>
            <a:ext cx="2205037" cy="758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F3E8E4-28D4-1F48-98AA-A08720029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637" y="3510645"/>
            <a:ext cx="1431925" cy="102393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F05AC6-5F6A-E749-84DC-A3AC3B130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1164" y="3545822"/>
            <a:ext cx="2138024" cy="128281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410BB8-1066-DD44-8869-A65CE4C7BC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3637" y="5177795"/>
            <a:ext cx="2138024" cy="8267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355B45-68CF-EE40-8415-250BB6D7A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6971" y="3587260"/>
            <a:ext cx="1714500" cy="781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007C09-D879-A040-B52E-C902748952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2299" y="5326940"/>
            <a:ext cx="1526453" cy="10838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5787F0-ACCD-314F-AF46-15C9CE41A3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9539" y="4920007"/>
            <a:ext cx="1714500" cy="51534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523479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NoSQL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7A668-8F14-4247-B132-91DD48343B81}"/>
              </a:ext>
            </a:extLst>
          </p:cNvPr>
          <p:cNvSpPr txBox="1">
            <a:spLocks/>
          </p:cNvSpPr>
          <p:nvPr/>
        </p:nvSpPr>
        <p:spPr>
          <a:xfrm>
            <a:off x="6453969" y="2413000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AU" sz="11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E9840F-95FE-B44B-8D47-7DB6B4DAB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586385"/>
            <a:ext cx="4625157" cy="32854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b="1" dirty="0"/>
              <a:t>NoSQL</a:t>
            </a:r>
            <a:r>
              <a:rPr lang="en-AU" dirty="0"/>
              <a:t> databases are purpose built for specific data models and have flexible schemas for building modern applications.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07236C-D668-3746-A262-E93E079D6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969" y="2413000"/>
            <a:ext cx="2633661" cy="70988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461087-9573-CC4B-85A8-C56DFFF5E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963" y="2366693"/>
            <a:ext cx="1689100" cy="113156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D97C9-9C47-6F48-987D-DF941249D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012" y="3498258"/>
            <a:ext cx="1524000" cy="133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A14A05-1E48-214E-9AA9-4E36B937D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2344" y="3859119"/>
            <a:ext cx="1672272" cy="883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84C75F-D07A-324B-B334-3CF60A3EB2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0127" y="4977081"/>
            <a:ext cx="1763985" cy="128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3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NoSQL x SQL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2C5879-77A5-9F4E-8BFB-972D84946CA0}"/>
              </a:ext>
            </a:extLst>
          </p:cNvPr>
          <p:cNvSpPr/>
          <p:nvPr/>
        </p:nvSpPr>
        <p:spPr>
          <a:xfrm>
            <a:off x="3352754" y="3587234"/>
            <a:ext cx="52293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3"/>
              </a:rPr>
              <a:t>https://www.mongodb.com/nosql-explained</a:t>
            </a:r>
            <a:endParaRPr lang="en-AU" dirty="0"/>
          </a:p>
          <a:p>
            <a:endParaRPr lang="en-AU" dirty="0"/>
          </a:p>
          <a:p>
            <a:r>
              <a:rPr lang="en-AU" dirty="0"/>
              <a:t>See the - NoSQL vs. SQL Summary</a:t>
            </a:r>
          </a:p>
        </p:txBody>
      </p:sp>
    </p:spTree>
    <p:extLst>
      <p:ext uri="{BB962C8B-B14F-4D97-AF65-F5344CB8AC3E}">
        <p14:creationId xmlns:p14="http://schemas.microsoft.com/office/powerpoint/2010/main" val="2270661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NoSQL Database Types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AECD83-4BF4-534C-87D3-581423638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2586385"/>
            <a:ext cx="10291388" cy="3285430"/>
          </a:xfrm>
        </p:spPr>
        <p:txBody>
          <a:bodyPr>
            <a:normAutofit lnSpcReduction="10000"/>
          </a:bodyPr>
          <a:lstStyle/>
          <a:p>
            <a:r>
              <a:rPr lang="en-AU" dirty="0"/>
              <a:t>Document databases pair each key with a complex data structure known as a document. Documents can contain many different key-value pairs, or key-array pairs, or even nested documents.</a:t>
            </a:r>
          </a:p>
          <a:p>
            <a:r>
              <a:rPr lang="en-AU" dirty="0"/>
              <a:t>Graph stores are used to store information about networks of data, such as social connections. Graph stores include Neo4J and </a:t>
            </a:r>
            <a:r>
              <a:rPr lang="en-AU" dirty="0" err="1"/>
              <a:t>Giraph</a:t>
            </a:r>
            <a:r>
              <a:rPr lang="en-AU" dirty="0"/>
              <a:t>.</a:t>
            </a:r>
          </a:p>
          <a:p>
            <a:r>
              <a:rPr lang="en-AU" dirty="0"/>
              <a:t>Key-value stores are the simplest NoSQL databases. Every single item in the database is stored as an attribute name (or 'key'), together with its value. Examples of key-value stores are </a:t>
            </a:r>
            <a:r>
              <a:rPr lang="en-AU" dirty="0" err="1"/>
              <a:t>Riak</a:t>
            </a:r>
            <a:r>
              <a:rPr lang="en-AU" dirty="0"/>
              <a:t> and Berkeley DB. Some key-value stores, such as Redis, allow each value to have a type, such as 'integer', which adds functionality.</a:t>
            </a:r>
          </a:p>
          <a:p>
            <a:r>
              <a:rPr lang="en-AU" dirty="0"/>
              <a:t>Wide-column stores such as Cassandra and HBase are optimized for queries over large datasets, and store columns of data together, instead of rows</a:t>
            </a:r>
          </a:p>
        </p:txBody>
      </p:sp>
    </p:spTree>
    <p:extLst>
      <p:ext uri="{BB962C8B-B14F-4D97-AF65-F5344CB8AC3E}">
        <p14:creationId xmlns:p14="http://schemas.microsoft.com/office/powerpoint/2010/main" val="426664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NoSQL - Document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B01A90-4E51-0244-BB7C-30F04D804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824" y="2232836"/>
            <a:ext cx="3619885" cy="387153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BB3314-C62F-1F4A-A57A-DF2B82EA1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08" y="6170258"/>
            <a:ext cx="10291388" cy="481108"/>
          </a:xfrm>
        </p:spPr>
        <p:txBody>
          <a:bodyPr>
            <a:normAutofit/>
          </a:bodyPr>
          <a:lstStyle/>
          <a:p>
            <a:r>
              <a:rPr lang="en-AU" dirty="0"/>
              <a:t>It is usually in Jason format but can be any type of file with hierarchy such as XML.</a:t>
            </a:r>
          </a:p>
        </p:txBody>
      </p:sp>
    </p:spTree>
    <p:extLst>
      <p:ext uri="{BB962C8B-B14F-4D97-AF65-F5344CB8AC3E}">
        <p14:creationId xmlns:p14="http://schemas.microsoft.com/office/powerpoint/2010/main" val="61513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A062C1E1-A93E-8B43-850F-5F2D88F94535}"/>
              </a:ext>
            </a:extLst>
          </p:cNvPr>
          <p:cNvSpPr txBox="1">
            <a:spLocks/>
          </p:cNvSpPr>
          <p:nvPr/>
        </p:nvSpPr>
        <p:spPr>
          <a:xfrm>
            <a:off x="3490139" y="2642750"/>
            <a:ext cx="4707930" cy="4349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000" b="1" dirty="0">
                <a:solidFill>
                  <a:srgbClr val="FFC000"/>
                </a:solidFill>
              </a:rPr>
              <a:t>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9B1DF-B0D5-B344-95C7-1A81EC59B434}"/>
              </a:ext>
            </a:extLst>
          </p:cNvPr>
          <p:cNvSpPr txBox="1">
            <a:spLocks/>
          </p:cNvSpPr>
          <p:nvPr/>
        </p:nvSpPr>
        <p:spPr>
          <a:xfrm rot="19572671">
            <a:off x="2504719" y="2495431"/>
            <a:ext cx="1238537" cy="4349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SQL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D98A9CB-083B-624E-A389-5F4D938C0523}"/>
              </a:ext>
            </a:extLst>
          </p:cNvPr>
          <p:cNvSpPr txBox="1">
            <a:spLocks/>
          </p:cNvSpPr>
          <p:nvPr/>
        </p:nvSpPr>
        <p:spPr>
          <a:xfrm rot="19572671">
            <a:off x="7854708" y="3390737"/>
            <a:ext cx="1795923" cy="4349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NoSQL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1DB72E1-3F0C-6345-8131-25877BC8D081}"/>
              </a:ext>
            </a:extLst>
          </p:cNvPr>
          <p:cNvSpPr txBox="1">
            <a:spLocks/>
          </p:cNvSpPr>
          <p:nvPr/>
        </p:nvSpPr>
        <p:spPr>
          <a:xfrm>
            <a:off x="4763003" y="3780277"/>
            <a:ext cx="2594237" cy="4349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Structured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902712F-0E0D-A54D-BB4D-22013EF2C51F}"/>
              </a:ext>
            </a:extLst>
          </p:cNvPr>
          <p:cNvSpPr txBox="1">
            <a:spLocks/>
          </p:cNvSpPr>
          <p:nvPr/>
        </p:nvSpPr>
        <p:spPr>
          <a:xfrm rot="12839785">
            <a:off x="2661799" y="4819422"/>
            <a:ext cx="3146031" cy="4349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Unstructured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27CAABC-01EF-594E-A9E4-687F4BE09EA4}"/>
              </a:ext>
            </a:extLst>
          </p:cNvPr>
          <p:cNvSpPr txBox="1">
            <a:spLocks/>
          </p:cNvSpPr>
          <p:nvPr/>
        </p:nvSpPr>
        <p:spPr>
          <a:xfrm rot="20302822">
            <a:off x="6625054" y="2238827"/>
            <a:ext cx="3146031" cy="4349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Table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5413ACC-2DE1-C942-8F6C-C1F0511E3256}"/>
              </a:ext>
            </a:extLst>
          </p:cNvPr>
          <p:cNvSpPr txBox="1">
            <a:spLocks/>
          </p:cNvSpPr>
          <p:nvPr/>
        </p:nvSpPr>
        <p:spPr>
          <a:xfrm rot="5400000">
            <a:off x="4457577" y="1457073"/>
            <a:ext cx="3146031" cy="4349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Column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DB2412B-8713-A64A-A2FD-BF67D0725A9C}"/>
              </a:ext>
            </a:extLst>
          </p:cNvPr>
          <p:cNvSpPr txBox="1">
            <a:spLocks/>
          </p:cNvSpPr>
          <p:nvPr/>
        </p:nvSpPr>
        <p:spPr>
          <a:xfrm>
            <a:off x="3244220" y="1798230"/>
            <a:ext cx="3146031" cy="4349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Row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EF7145B-AEAF-AB41-A892-A6E9111523E8}"/>
              </a:ext>
            </a:extLst>
          </p:cNvPr>
          <p:cNvSpPr txBox="1">
            <a:spLocks/>
          </p:cNvSpPr>
          <p:nvPr/>
        </p:nvSpPr>
        <p:spPr>
          <a:xfrm>
            <a:off x="6808295" y="4596141"/>
            <a:ext cx="3146031" cy="150061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Data warehouse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F6B2841-2B58-2449-819B-827837B5CE02}"/>
              </a:ext>
            </a:extLst>
          </p:cNvPr>
          <p:cNvSpPr txBox="1">
            <a:spLocks/>
          </p:cNvSpPr>
          <p:nvPr/>
        </p:nvSpPr>
        <p:spPr>
          <a:xfrm>
            <a:off x="1405872" y="1067488"/>
            <a:ext cx="3146031" cy="7933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Data mart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A69CFC4-D319-4A43-9B60-B2CD77A2D20A}"/>
              </a:ext>
            </a:extLst>
          </p:cNvPr>
          <p:cNvSpPr txBox="1">
            <a:spLocks/>
          </p:cNvSpPr>
          <p:nvPr/>
        </p:nvSpPr>
        <p:spPr>
          <a:xfrm>
            <a:off x="1236048" y="5042658"/>
            <a:ext cx="3146031" cy="7933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DDL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3C56EAC-1B63-644D-82FD-77DDF842FBA8}"/>
              </a:ext>
            </a:extLst>
          </p:cNvPr>
          <p:cNvSpPr txBox="1">
            <a:spLocks/>
          </p:cNvSpPr>
          <p:nvPr/>
        </p:nvSpPr>
        <p:spPr>
          <a:xfrm rot="18717481">
            <a:off x="5510389" y="1816609"/>
            <a:ext cx="3146031" cy="6820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DML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50874A7-00F9-794C-B9B1-DD32877098B5}"/>
              </a:ext>
            </a:extLst>
          </p:cNvPr>
          <p:cNvSpPr txBox="1">
            <a:spLocks/>
          </p:cNvSpPr>
          <p:nvPr/>
        </p:nvSpPr>
        <p:spPr>
          <a:xfrm>
            <a:off x="8270804" y="1232149"/>
            <a:ext cx="1694619" cy="4349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DBMS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1F9FD46-4A09-0C47-BD4B-AAF4010E385C}"/>
              </a:ext>
            </a:extLst>
          </p:cNvPr>
          <p:cNvSpPr txBox="1">
            <a:spLocks/>
          </p:cNvSpPr>
          <p:nvPr/>
        </p:nvSpPr>
        <p:spPr>
          <a:xfrm rot="16200000">
            <a:off x="387162" y="2902131"/>
            <a:ext cx="3146031" cy="7933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ETL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9544607-41B5-5349-BA3A-671CDDF74FB4}"/>
              </a:ext>
            </a:extLst>
          </p:cNvPr>
          <p:cNvSpPr txBox="1">
            <a:spLocks/>
          </p:cNvSpPr>
          <p:nvPr/>
        </p:nvSpPr>
        <p:spPr>
          <a:xfrm>
            <a:off x="8792198" y="2157613"/>
            <a:ext cx="3146031" cy="7933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Big Data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3F38504-F5D8-744D-A758-5B14E89E83B8}"/>
              </a:ext>
            </a:extLst>
          </p:cNvPr>
          <p:cNvSpPr txBox="1">
            <a:spLocks/>
          </p:cNvSpPr>
          <p:nvPr/>
        </p:nvSpPr>
        <p:spPr>
          <a:xfrm>
            <a:off x="8532036" y="3964987"/>
            <a:ext cx="3146031" cy="7933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Collection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9BC285C5-2357-E141-93E5-B0D3ACBC0F82}"/>
              </a:ext>
            </a:extLst>
          </p:cNvPr>
          <p:cNvSpPr txBox="1">
            <a:spLocks/>
          </p:cNvSpPr>
          <p:nvPr/>
        </p:nvSpPr>
        <p:spPr>
          <a:xfrm>
            <a:off x="3984" y="3997764"/>
            <a:ext cx="3146031" cy="7933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Field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418BA46-35C1-FC47-9A8A-2C93A86BE77E}"/>
              </a:ext>
            </a:extLst>
          </p:cNvPr>
          <p:cNvSpPr txBox="1">
            <a:spLocks/>
          </p:cNvSpPr>
          <p:nvPr/>
        </p:nvSpPr>
        <p:spPr>
          <a:xfrm>
            <a:off x="-156779" y="1979494"/>
            <a:ext cx="3146031" cy="7933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Join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648FA276-3694-E042-9B45-EF6D336A72FB}"/>
              </a:ext>
            </a:extLst>
          </p:cNvPr>
          <p:cNvSpPr txBox="1">
            <a:spLocks/>
          </p:cNvSpPr>
          <p:nvPr/>
        </p:nvSpPr>
        <p:spPr>
          <a:xfrm>
            <a:off x="5603832" y="5661786"/>
            <a:ext cx="2594237" cy="4349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Lookup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5663FF1F-FAD2-2A44-B97F-82F1B3F36898}"/>
              </a:ext>
            </a:extLst>
          </p:cNvPr>
          <p:cNvSpPr txBox="1">
            <a:spLocks/>
          </p:cNvSpPr>
          <p:nvPr/>
        </p:nvSpPr>
        <p:spPr>
          <a:xfrm>
            <a:off x="2168766" y="5741313"/>
            <a:ext cx="2594237" cy="4349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PK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6910F623-7A32-CC42-9D52-8E93E9ABC8AD}"/>
              </a:ext>
            </a:extLst>
          </p:cNvPr>
          <p:cNvSpPr txBox="1">
            <a:spLocks/>
          </p:cNvSpPr>
          <p:nvPr/>
        </p:nvSpPr>
        <p:spPr>
          <a:xfrm>
            <a:off x="5952142" y="881765"/>
            <a:ext cx="2594237" cy="4349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FK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745BD913-5DC3-6046-A886-6CCB6231A5F0}"/>
              </a:ext>
            </a:extLst>
          </p:cNvPr>
          <p:cNvSpPr txBox="1">
            <a:spLocks/>
          </p:cNvSpPr>
          <p:nvPr/>
        </p:nvSpPr>
        <p:spPr>
          <a:xfrm>
            <a:off x="1207744" y="248040"/>
            <a:ext cx="3570941" cy="7933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Normalization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33AFB742-D633-3245-9CA0-DDFBDF20AB97}"/>
              </a:ext>
            </a:extLst>
          </p:cNvPr>
          <p:cNvSpPr txBox="1">
            <a:spLocks/>
          </p:cNvSpPr>
          <p:nvPr/>
        </p:nvSpPr>
        <p:spPr>
          <a:xfrm>
            <a:off x="7885428" y="5732294"/>
            <a:ext cx="3826652" cy="7933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Denormalization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5D323FC1-FD31-D649-9C32-AA4CB7C7285F}"/>
              </a:ext>
            </a:extLst>
          </p:cNvPr>
          <p:cNvSpPr txBox="1">
            <a:spLocks/>
          </p:cNvSpPr>
          <p:nvPr/>
        </p:nvSpPr>
        <p:spPr>
          <a:xfrm>
            <a:off x="558562" y="5444299"/>
            <a:ext cx="1694619" cy="43497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287649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4" grpId="1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1"/>
      <p:bldP spid="19" grpId="1"/>
      <p:bldP spid="20" grpId="0"/>
      <p:bldP spid="21" grpId="0"/>
      <p:bldP spid="22" grpId="0"/>
      <p:bldP spid="23" grpId="0"/>
      <p:bldP spid="24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NoSQL – Graph Stores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BB3314-C62F-1F4A-A57A-DF2B82EA1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08" y="6170258"/>
            <a:ext cx="10291388" cy="481108"/>
          </a:xfrm>
        </p:spPr>
        <p:txBody>
          <a:bodyPr>
            <a:normAutofit/>
          </a:bodyPr>
          <a:lstStyle/>
          <a:p>
            <a:r>
              <a:rPr lang="en-AU" dirty="0">
                <a:hlinkClick r:id="rId3"/>
              </a:rPr>
              <a:t>https://studio3t.com/knowledge-base/articles/nosql-database-types/#graph-store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EE91D-9393-6B48-B6CE-4843DCEEB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084" y="2343062"/>
            <a:ext cx="6975830" cy="369859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12296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NoSQL – </a:t>
            </a:r>
            <a:r>
              <a:rPr lang="en-AU" dirty="0"/>
              <a:t>Key-value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BB3314-C62F-1F4A-A57A-DF2B82EA1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08" y="6170258"/>
            <a:ext cx="10291388" cy="481108"/>
          </a:xfrm>
        </p:spPr>
        <p:txBody>
          <a:bodyPr>
            <a:normAutofit/>
          </a:bodyPr>
          <a:lstStyle/>
          <a:p>
            <a:r>
              <a:rPr lang="en-AU" dirty="0">
                <a:hlinkClick r:id="rId3"/>
              </a:rPr>
              <a:t>https://aws.amazon.com/pt/nosql/key-value/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5D6E4-DC17-8344-AD89-8872D5AF0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820" y="2711155"/>
            <a:ext cx="5168900" cy="31369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577234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NoSQL – </a:t>
            </a:r>
            <a:r>
              <a:rPr lang="en-AU" dirty="0"/>
              <a:t>Wide-Column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BB3314-C62F-1F4A-A57A-DF2B82EA1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308" y="6170258"/>
            <a:ext cx="10291388" cy="481108"/>
          </a:xfrm>
        </p:spPr>
        <p:txBody>
          <a:bodyPr>
            <a:normAutofit fontScale="92500"/>
          </a:bodyPr>
          <a:lstStyle/>
          <a:p>
            <a:r>
              <a:rPr lang="en-AU" dirty="0">
                <a:hlinkClick r:id="rId3"/>
              </a:rPr>
              <a:t>https://studio3t.com/knowledge-base/articles/nosql-database-types/#wide-column-store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0576A-55C2-7145-AEC2-B2C7F63FB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25" y="2639495"/>
            <a:ext cx="5619749" cy="333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23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AU" dirty="0"/>
              <a:t>Data Engineer Profile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3D41E3-D1A0-BD4D-A3B3-5D13AC049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3125382"/>
            <a:ext cx="10291388" cy="3285430"/>
          </a:xfrm>
        </p:spPr>
        <p:txBody>
          <a:bodyPr>
            <a:noAutofit/>
          </a:bodyPr>
          <a:lstStyle/>
          <a:p>
            <a:r>
              <a:rPr lang="en-AU" sz="1400" dirty="0"/>
              <a:t>Those items are based on the the Data Analyst and Data Engineer  positions that I have been seeing on LinkedIn and Seek:</a:t>
            </a:r>
          </a:p>
          <a:p>
            <a:pPr lvl="1"/>
            <a:r>
              <a:rPr lang="en-AU" sz="1400" dirty="0"/>
              <a:t>Programming language: Python, Scala or Java</a:t>
            </a:r>
          </a:p>
          <a:p>
            <a:pPr lvl="1"/>
            <a:r>
              <a:rPr lang="en-AU" sz="1400" dirty="0"/>
              <a:t>SQL</a:t>
            </a:r>
          </a:p>
          <a:p>
            <a:pPr lvl="1"/>
            <a:r>
              <a:rPr lang="en-AU" sz="1400" dirty="0"/>
              <a:t>Cloud – mainly AWS – and the Data Services</a:t>
            </a:r>
          </a:p>
          <a:p>
            <a:pPr lvl="1"/>
            <a:r>
              <a:rPr lang="en-AU" sz="1400" dirty="0"/>
              <a:t>CI – Continuous Integration/CD – Continuous Delivery processes</a:t>
            </a:r>
          </a:p>
          <a:p>
            <a:pPr lvl="1"/>
            <a:r>
              <a:rPr lang="en-AU" sz="1400" dirty="0"/>
              <a:t>Apache Spark</a:t>
            </a:r>
          </a:p>
          <a:p>
            <a:pPr lvl="1"/>
            <a:r>
              <a:rPr lang="en-AU" sz="1400" dirty="0"/>
              <a:t>Data Visualisation tools such as Tableau, Microsoft Power BI</a:t>
            </a:r>
          </a:p>
          <a:p>
            <a:pPr lvl="1"/>
            <a:r>
              <a:rPr lang="en-AU" sz="1400" dirty="0"/>
              <a:t>Data Modelling – Kimball</a:t>
            </a:r>
          </a:p>
          <a:p>
            <a:pPr lvl="1"/>
            <a:r>
              <a:rPr lang="en-AU" sz="1400" dirty="0"/>
              <a:t>Data warehousing</a:t>
            </a:r>
          </a:p>
          <a:p>
            <a:r>
              <a:rPr lang="en-AU" sz="1400" dirty="0"/>
              <a:t>Other tools:</a:t>
            </a:r>
          </a:p>
          <a:p>
            <a:pPr lvl="1"/>
            <a:r>
              <a:rPr lang="en-AU" sz="1400" dirty="0" err="1"/>
              <a:t>Dbt</a:t>
            </a:r>
            <a:r>
              <a:rPr lang="en-AU" sz="1400" dirty="0"/>
              <a:t>_</a:t>
            </a:r>
          </a:p>
          <a:p>
            <a:pPr lvl="1"/>
            <a:r>
              <a:rPr lang="en-AU" sz="1400" dirty="0"/>
              <a:t>Apache Kafka</a:t>
            </a:r>
          </a:p>
          <a:p>
            <a:pPr lvl="1"/>
            <a:r>
              <a:rPr lang="en-AU" sz="1400" dirty="0"/>
              <a:t>Pandas (Python)</a:t>
            </a:r>
          </a:p>
          <a:p>
            <a:pPr marL="457200" lvl="1" indent="0">
              <a:buNone/>
            </a:pPr>
            <a:endParaRPr lang="en-AU" sz="1400" dirty="0"/>
          </a:p>
          <a:p>
            <a:pPr marL="457200" lvl="1" indent="0">
              <a:buNone/>
            </a:pP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171640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Case Study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7A668-8F14-4247-B132-91DD48343B81}"/>
              </a:ext>
            </a:extLst>
          </p:cNvPr>
          <p:cNvSpPr txBox="1">
            <a:spLocks/>
          </p:cNvSpPr>
          <p:nvPr/>
        </p:nvSpPr>
        <p:spPr>
          <a:xfrm>
            <a:off x="6453969" y="2413000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AU" sz="11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8271FB-1543-374A-A261-DCA327676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3125382"/>
            <a:ext cx="10291388" cy="3285430"/>
          </a:xfrm>
        </p:spPr>
        <p:txBody>
          <a:bodyPr>
            <a:noAutofit/>
          </a:bodyPr>
          <a:lstStyle/>
          <a:p>
            <a:r>
              <a:rPr lang="en-AU" sz="1400" dirty="0"/>
              <a:t>To do this exercise you need to :</a:t>
            </a:r>
          </a:p>
          <a:p>
            <a:pPr lvl="1"/>
            <a:r>
              <a:rPr lang="en-AU" sz="1200" dirty="0"/>
              <a:t>Create an account in </a:t>
            </a:r>
            <a:r>
              <a:rPr lang="en-AU" sz="1200" dirty="0">
                <a:hlinkClick r:id="rId3"/>
              </a:rPr>
              <a:t>https://www.lucidchart.com</a:t>
            </a:r>
            <a:r>
              <a:rPr lang="en-AU" sz="1200" dirty="0"/>
              <a:t>. This tool will be used to design the ERD;</a:t>
            </a:r>
          </a:p>
          <a:p>
            <a:pPr lvl="1"/>
            <a:r>
              <a:rPr lang="en-AU" sz="1200" dirty="0"/>
              <a:t>Create an account in Google Cloud;</a:t>
            </a:r>
          </a:p>
          <a:p>
            <a:pPr lvl="1"/>
            <a:r>
              <a:rPr lang="en-AU" sz="1200" dirty="0"/>
              <a:t>Create a PostgreSQL database in Google Cloud SQL;</a:t>
            </a:r>
          </a:p>
          <a:p>
            <a:pPr lvl="1"/>
            <a:r>
              <a:rPr lang="en-AU" sz="1200" dirty="0"/>
              <a:t>Create a Snowflake Data warehousing account.</a:t>
            </a:r>
            <a:endParaRPr lang="en-AU" sz="1400" dirty="0"/>
          </a:p>
          <a:p>
            <a:pPr marL="457200" lvl="1" indent="0">
              <a:buNone/>
            </a:pP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792537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Case Study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7A668-8F14-4247-B132-91DD48343B81}"/>
              </a:ext>
            </a:extLst>
          </p:cNvPr>
          <p:cNvSpPr txBox="1">
            <a:spLocks/>
          </p:cNvSpPr>
          <p:nvPr/>
        </p:nvSpPr>
        <p:spPr>
          <a:xfrm>
            <a:off x="6453969" y="2413000"/>
            <a:ext cx="3835583" cy="36322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en-AU" sz="11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8271FB-1543-374A-A261-DCA327676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328530"/>
            <a:ext cx="10291388" cy="40822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400" dirty="0"/>
              <a:t>A group of Brazilian women from the information technology field decided to set up a study group to keep up-to-date on new technologies as well as to develop a network and help Brazilians enter in the Australian work market. Thinking about controlling the events and frequency of these women, they decided to create a database to assist in these activities. They intend to manage the following information: events, attendees and attendance list.</a:t>
            </a:r>
          </a:p>
          <a:p>
            <a:pPr marL="0" indent="0">
              <a:buNone/>
            </a:pPr>
            <a:r>
              <a:rPr lang="en-AU" sz="1400" dirty="0"/>
              <a:t>Considering the above problem answer perform the following activities:</a:t>
            </a:r>
          </a:p>
          <a:p>
            <a:r>
              <a:rPr lang="en-AU" sz="1400" dirty="0"/>
              <a:t>Draw the data model</a:t>
            </a:r>
          </a:p>
          <a:p>
            <a:r>
              <a:rPr lang="en-AU" sz="1400" dirty="0"/>
              <a:t>Create the database with the appropriate tables and their relationships in addition to their columns with the appropriate types;</a:t>
            </a:r>
          </a:p>
          <a:p>
            <a:r>
              <a:rPr lang="en-AU" sz="1400" dirty="0"/>
              <a:t>Perform data loading with data from current group participants;</a:t>
            </a:r>
          </a:p>
          <a:p>
            <a:r>
              <a:rPr lang="en-AU" sz="1400" dirty="0"/>
              <a:t>Enter the last 4 events;</a:t>
            </a:r>
          </a:p>
          <a:p>
            <a:r>
              <a:rPr lang="en-AU" sz="1400" dirty="0"/>
              <a:t>Enter participants for each of the last 4 events;</a:t>
            </a:r>
          </a:p>
          <a:p>
            <a:r>
              <a:rPr lang="en-AU" sz="1400" dirty="0"/>
              <a:t>What was the event with the most participants?</a:t>
            </a:r>
          </a:p>
          <a:p>
            <a:r>
              <a:rPr lang="en-AU" sz="1400" dirty="0"/>
              <a:t>Who was the participant with the most presence?</a:t>
            </a:r>
          </a:p>
          <a:p>
            <a:pPr marL="457200" lvl="1" indent="0">
              <a:buNone/>
            </a:pP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9347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931E5-F510-A149-AD86-63F6BD18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576B9-7D34-094D-9D8A-280324DA3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3" y="2222287"/>
            <a:ext cx="11958637" cy="4464263"/>
          </a:xfrm>
        </p:spPr>
        <p:txBody>
          <a:bodyPr/>
          <a:lstStyle/>
          <a:p>
            <a:r>
              <a:rPr lang="en-AU" dirty="0">
                <a:hlinkClick r:id="rId3"/>
              </a:rPr>
              <a:t>https://www.oracle.com/au/database/what-is-database.html</a:t>
            </a:r>
            <a:endParaRPr lang="en-AU" dirty="0"/>
          </a:p>
          <a:p>
            <a:r>
              <a:rPr lang="en-AU" dirty="0">
                <a:hlinkClick r:id="rId4"/>
              </a:rPr>
              <a:t>https://docs.microsoft.com/en-us/sql/relational-databases/databases/databases?view=sql-server-2017</a:t>
            </a:r>
            <a:endParaRPr lang="en-AU" dirty="0">
              <a:hlinkClick r:id="rId5"/>
            </a:endParaRPr>
          </a:p>
          <a:p>
            <a:r>
              <a:rPr lang="en-AU" dirty="0">
                <a:hlinkClick r:id="rId5"/>
              </a:rPr>
              <a:t>https://docs.mongodb.com/manual/reference/sql-comparison/</a:t>
            </a:r>
            <a:endParaRPr lang="en-AU" dirty="0"/>
          </a:p>
          <a:p>
            <a:r>
              <a:rPr lang="en-AU" dirty="0">
                <a:hlinkClick r:id="rId6"/>
              </a:rPr>
              <a:t>https://www.quora.com/What-is-the-history-of-database</a:t>
            </a:r>
            <a:endParaRPr lang="en-AU" dirty="0"/>
          </a:p>
          <a:p>
            <a:r>
              <a:rPr lang="en-AU" dirty="0">
                <a:hlinkClick r:id="rId7"/>
              </a:rPr>
              <a:t>https://www.techopedia.com/definition/1234/relational-database-rdb</a:t>
            </a:r>
            <a:endParaRPr lang="en-AU" dirty="0"/>
          </a:p>
          <a:p>
            <a:r>
              <a:rPr lang="en-AU" dirty="0">
                <a:hlinkClick r:id="rId8"/>
              </a:rPr>
              <a:t>https://www.w3schools.com/sql/sql_intro.asp</a:t>
            </a:r>
            <a:endParaRPr lang="en-AU" dirty="0"/>
          </a:p>
          <a:p>
            <a:r>
              <a:rPr lang="en-AU" dirty="0">
                <a:hlinkClick r:id="rId9"/>
              </a:rPr>
              <a:t>https://www.javatpoint.com/dbms-sql-command</a:t>
            </a:r>
            <a:endParaRPr lang="en-AU" dirty="0"/>
          </a:p>
          <a:p>
            <a:r>
              <a:rPr lang="en-AU" dirty="0">
                <a:hlinkClick r:id="rId10"/>
              </a:rPr>
              <a:t>https://www.techopedia.com/definition/24361/database-management-systems-dbms</a:t>
            </a:r>
            <a:endParaRPr lang="en-AU" dirty="0"/>
          </a:p>
          <a:p>
            <a:r>
              <a:rPr lang="en-AU" dirty="0">
                <a:hlinkClick r:id="rId11"/>
              </a:rPr>
              <a:t>https://searchdatamanagement.techtarget.com/definition/data-warehouse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552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931E5-F510-A149-AD86-63F6BD18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576B9-7D34-094D-9D8A-280324DA3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3" y="2222287"/>
            <a:ext cx="11958637" cy="4464263"/>
          </a:xfrm>
        </p:spPr>
        <p:txBody>
          <a:bodyPr/>
          <a:lstStyle/>
          <a:p>
            <a:r>
              <a:rPr lang="en-AU" dirty="0">
                <a:hlinkClick r:id="rId3"/>
              </a:rPr>
              <a:t>https://towardsdatascience.com/database-normalization-explained-53e60a494495</a:t>
            </a:r>
            <a:endParaRPr lang="en-AU" dirty="0"/>
          </a:p>
          <a:p>
            <a:r>
              <a:rPr lang="en-AU" dirty="0">
                <a:hlinkClick r:id="rId4"/>
              </a:rPr>
              <a:t>https://searchdatamanagement.techtarget.com/definition/data-warehouse</a:t>
            </a:r>
            <a:endParaRPr lang="en-AU" dirty="0"/>
          </a:p>
          <a:p>
            <a:r>
              <a:rPr lang="en-AU" dirty="0">
                <a:hlinkClick r:id="rId5"/>
              </a:rPr>
              <a:t>https://www.kimballgroup.com/data-warehouse-business-intelligence-resources/kimball-techniques/dimensional-modeling-techniques/</a:t>
            </a:r>
            <a:endParaRPr lang="en-AU" dirty="0"/>
          </a:p>
          <a:p>
            <a:r>
              <a:rPr lang="en-AU" dirty="0">
                <a:hlinkClick r:id="rId6"/>
              </a:rPr>
              <a:t>https://searchdatamanagement.techtarget.com/definition/Extract-Load-Transform-ELT</a:t>
            </a:r>
            <a:endParaRPr lang="en-AU" dirty="0"/>
          </a:p>
          <a:p>
            <a:r>
              <a:rPr lang="en-AU" dirty="0">
                <a:hlinkClick r:id="rId7"/>
              </a:rPr>
              <a:t>https://www.mongodb.com/nosql-explained</a:t>
            </a:r>
            <a:endParaRPr lang="en-AU" dirty="0"/>
          </a:p>
          <a:p>
            <a:r>
              <a:rPr lang="en-AU" dirty="0">
                <a:hlinkClick r:id="rId8"/>
              </a:rPr>
              <a:t>https://studio3t.com/knowledge-base/articles/nosql-database-types/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826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931E5-F510-A149-AD86-63F6BD18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Database’s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576B9-7D34-094D-9D8A-280324DA3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Oxford Dictionary: </a:t>
            </a:r>
            <a:r>
              <a:rPr lang="en-AU" dirty="0"/>
              <a:t>A structured set of data held in a computer, especially one that is accessible in various ways.</a:t>
            </a:r>
          </a:p>
          <a:p>
            <a:endParaRPr lang="en-AU" dirty="0"/>
          </a:p>
          <a:p>
            <a:r>
              <a:rPr lang="en-AU" dirty="0"/>
              <a:t>Oracle Australia: A database is an organized collection of structured information, or data, typically stored electronically in a computer system. </a:t>
            </a:r>
          </a:p>
          <a:p>
            <a:endParaRPr lang="en-AU" dirty="0"/>
          </a:p>
          <a:p>
            <a:r>
              <a:rPr lang="en-AU" dirty="0"/>
              <a:t>Microsoft:  A database in SQL Server is made up of a collection of tables that stores a specific set of structured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031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52768-51B0-8C45-803F-8131F43D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those definitions correct?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0630A-9A66-DF4C-94F5-11A3EDDE88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41737" y="2292088"/>
            <a:ext cx="4880300" cy="2295525"/>
          </a:xfrm>
        </p:spPr>
        <p:txBody>
          <a:bodyPr anchor="ctr"/>
          <a:lstStyle/>
          <a:p>
            <a:pPr algn="ctr"/>
            <a:r>
              <a:rPr lang="en-US" dirty="0"/>
              <a:t>Let’s see on the next pages!</a:t>
            </a:r>
          </a:p>
        </p:txBody>
      </p:sp>
    </p:spTree>
    <p:extLst>
      <p:ext uri="{BB962C8B-B14F-4D97-AF65-F5344CB8AC3E}">
        <p14:creationId xmlns:p14="http://schemas.microsoft.com/office/powerpoint/2010/main" val="149735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931E5-F510-A149-AD86-63F6BD18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Database’s History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13B36-74B9-4647-B902-A4ACEEB31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71725"/>
            <a:ext cx="10753348" cy="434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00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Relational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CDC4F-8F29-0542-9FC4-25CCDFB56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7199220" cy="3632200"/>
          </a:xfrm>
        </p:spPr>
        <p:txBody>
          <a:bodyPr>
            <a:normAutofit/>
          </a:bodyPr>
          <a:lstStyle/>
          <a:p>
            <a:r>
              <a:rPr lang="en-AU"/>
              <a:t>A relational database (RDB) is a collective set of multiple data sets organized by tables, rows/records and columns. RDBs establish a well-defined relationship between database tables. </a:t>
            </a:r>
          </a:p>
          <a:p>
            <a:endParaRPr lang="en-US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A7C4B7C-C6F6-AF43-AF4F-CB74CCC01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552" y="2413000"/>
            <a:ext cx="2367830" cy="177587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31EDFD23-2998-7547-8E39-BD6D60171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936" y="4695201"/>
            <a:ext cx="2913062" cy="109239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92465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/>
              <a:t>SQL – Structured Query Language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CDC4F-8F29-0542-9FC4-25CCDFB56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sz="1100"/>
              <a:t>SQL lets you access and manipulate databases</a:t>
            </a:r>
          </a:p>
          <a:p>
            <a:pPr>
              <a:lnSpc>
                <a:spcPct val="90000"/>
              </a:lnSpc>
            </a:pPr>
            <a:r>
              <a:rPr lang="en-AU" sz="1100"/>
              <a:t>SQL can:</a:t>
            </a:r>
          </a:p>
          <a:p>
            <a:pPr lvl="1">
              <a:lnSpc>
                <a:spcPct val="90000"/>
              </a:lnSpc>
            </a:pPr>
            <a:r>
              <a:rPr lang="en-AU" sz="1100"/>
              <a:t>execute queries against a database</a:t>
            </a:r>
          </a:p>
          <a:p>
            <a:pPr lvl="1">
              <a:lnSpc>
                <a:spcPct val="90000"/>
              </a:lnSpc>
            </a:pPr>
            <a:r>
              <a:rPr lang="en-AU" sz="1100"/>
              <a:t>retrieve data from a database</a:t>
            </a:r>
          </a:p>
          <a:p>
            <a:pPr lvl="1">
              <a:lnSpc>
                <a:spcPct val="90000"/>
              </a:lnSpc>
            </a:pPr>
            <a:r>
              <a:rPr lang="en-AU" sz="1100"/>
              <a:t>insert records in a database</a:t>
            </a:r>
          </a:p>
          <a:p>
            <a:pPr lvl="1">
              <a:lnSpc>
                <a:spcPct val="90000"/>
              </a:lnSpc>
            </a:pPr>
            <a:r>
              <a:rPr lang="en-AU" sz="1100"/>
              <a:t>update records in a database</a:t>
            </a:r>
          </a:p>
          <a:p>
            <a:pPr lvl="1">
              <a:lnSpc>
                <a:spcPct val="90000"/>
              </a:lnSpc>
            </a:pPr>
            <a:r>
              <a:rPr lang="en-AU" sz="1100"/>
              <a:t>delete records from a database</a:t>
            </a:r>
          </a:p>
          <a:p>
            <a:pPr lvl="1">
              <a:lnSpc>
                <a:spcPct val="90000"/>
              </a:lnSpc>
            </a:pPr>
            <a:r>
              <a:rPr lang="en-AU" sz="1100"/>
              <a:t>create new databases</a:t>
            </a:r>
          </a:p>
          <a:p>
            <a:pPr lvl="1">
              <a:lnSpc>
                <a:spcPct val="90000"/>
              </a:lnSpc>
            </a:pPr>
            <a:r>
              <a:rPr lang="en-AU" sz="1100"/>
              <a:t>create new tables in a database</a:t>
            </a:r>
          </a:p>
          <a:p>
            <a:pPr lvl="1">
              <a:lnSpc>
                <a:spcPct val="90000"/>
              </a:lnSpc>
            </a:pPr>
            <a:r>
              <a:rPr lang="en-AU" sz="1100"/>
              <a:t>create stored procedures in a database</a:t>
            </a:r>
          </a:p>
          <a:p>
            <a:pPr lvl="1">
              <a:lnSpc>
                <a:spcPct val="90000"/>
              </a:lnSpc>
            </a:pPr>
            <a:r>
              <a:rPr lang="en-AU" sz="1100"/>
              <a:t>create views in a database</a:t>
            </a:r>
          </a:p>
          <a:p>
            <a:pPr lvl="1">
              <a:lnSpc>
                <a:spcPct val="90000"/>
              </a:lnSpc>
            </a:pPr>
            <a:r>
              <a:rPr lang="en-AU" sz="1100"/>
              <a:t>set permissions on tables, procedures, and views</a:t>
            </a:r>
          </a:p>
          <a:p>
            <a:pPr>
              <a:lnSpc>
                <a:spcPct val="90000"/>
              </a:lnSpc>
            </a:pPr>
            <a:endParaRPr lang="en-AU" sz="1100"/>
          </a:p>
        </p:txBody>
      </p:sp>
      <p:pic>
        <p:nvPicPr>
          <p:cNvPr id="8" name="Picture 7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E4B565E-718E-AE43-A6B0-D2D67430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742" y="2413000"/>
            <a:ext cx="5609566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8999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en-US" dirty="0"/>
              <a:t>RDBMS – Relational Database Management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CDC4F-8F29-0542-9FC4-25CCDFB56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dirty="0"/>
              <a:t>A database management system (DBMS) is a software package designed to define, manipulate, retrieve and manage data in a database.</a:t>
            </a:r>
            <a:endParaRPr lang="en-AU" sz="11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EB1BBE-1FD9-A04F-8F8E-B996C203CE1A}"/>
              </a:ext>
            </a:extLst>
          </p:cNvPr>
          <p:cNvGrpSpPr/>
          <p:nvPr/>
        </p:nvGrpSpPr>
        <p:grpSpPr>
          <a:xfrm>
            <a:off x="6027737" y="2066132"/>
            <a:ext cx="5836571" cy="4644838"/>
            <a:chOff x="6027737" y="2066132"/>
            <a:chExt cx="5836571" cy="4644838"/>
          </a:xfrm>
          <a:solidFill>
            <a:schemeClr val="tx1"/>
          </a:solidFill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78964D-5146-0A47-B791-93C16AC85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4612" y="2157413"/>
              <a:ext cx="1625600" cy="1625600"/>
            </a:xfrm>
            <a:prstGeom prst="rect">
              <a:avLst/>
            </a:prstGeom>
            <a:grpFill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A33ECA-2790-3641-B09B-1BC09A5C5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7590" y="2066132"/>
              <a:ext cx="1686718" cy="1362868"/>
            </a:xfrm>
            <a:prstGeom prst="rect">
              <a:avLst/>
            </a:prstGeom>
            <a:grpFill/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1DED5BF-93D2-7148-92BF-A41CD62E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7737" y="3841965"/>
              <a:ext cx="2419350" cy="1010434"/>
            </a:xfrm>
            <a:prstGeom prst="rect">
              <a:avLst/>
            </a:prstGeom>
            <a:grpFill/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AACE235-047B-1F40-B54D-CE4E5ABE2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24423" y="2242349"/>
              <a:ext cx="1010434" cy="1010434"/>
            </a:xfrm>
            <a:prstGeom prst="rect">
              <a:avLst/>
            </a:prstGeom>
            <a:grpFill/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8DB42C-6FD0-234F-A485-62735C198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68173" y="3560364"/>
              <a:ext cx="1618833" cy="1476376"/>
            </a:xfrm>
            <a:prstGeom prst="rect">
              <a:avLst/>
            </a:prstGeom>
            <a:grpFill/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4B47753-373B-B046-AEEB-3A0349A87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21074" y="5085370"/>
              <a:ext cx="1625600" cy="1625600"/>
            </a:xfrm>
            <a:prstGeom prst="rect">
              <a:avLst/>
            </a:prstGeom>
            <a:grpFill/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74A979A-AF60-3042-895E-FFECFAD99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29640" y="5212957"/>
              <a:ext cx="2734668" cy="1431143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923342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5510-C041-3D44-98EB-81EFE74F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Data Modelling -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CDC4F-8F29-0542-9FC4-25CCDFB56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dirty="0"/>
              <a:t>Normalization is a technique for organizing data in a database; </a:t>
            </a:r>
          </a:p>
          <a:p>
            <a:pPr>
              <a:lnSpc>
                <a:spcPct val="90000"/>
              </a:lnSpc>
            </a:pPr>
            <a:r>
              <a:rPr lang="en-AU" dirty="0"/>
              <a:t>It is important to normalize your data to minimize redundancy, ensure only related data is stored in each table and keep your data integrity.</a:t>
            </a:r>
            <a:endParaRPr lang="en-AU" sz="1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EE82E4-47FF-3D48-85E2-697C1D9364EE}"/>
              </a:ext>
            </a:extLst>
          </p:cNvPr>
          <p:cNvSpPr/>
          <p:nvPr/>
        </p:nvSpPr>
        <p:spPr>
          <a:xfrm>
            <a:off x="5285998" y="2181962"/>
            <a:ext cx="6096000" cy="46412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b="1" dirty="0"/>
              <a:t>First Normal Form (1NF):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</a:pPr>
            <a:r>
              <a:rPr lang="en-AU" sz="1400" dirty="0"/>
              <a:t>Data is stored in tables with rows uniquely identified by a primary key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</a:pPr>
            <a:r>
              <a:rPr lang="en-AU" sz="1400" dirty="0"/>
              <a:t>Data within each table is stored in individual columns in its most reduced form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</a:pPr>
            <a:r>
              <a:rPr lang="en-AU" sz="1400" dirty="0"/>
              <a:t>There are no repeating groups</a:t>
            </a:r>
          </a:p>
          <a:p>
            <a:r>
              <a:rPr lang="en-AU" b="1" dirty="0"/>
              <a:t>Second Normal Form (2NF):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</a:pPr>
            <a:r>
              <a:rPr lang="en-AU" sz="1400" dirty="0"/>
              <a:t>Everything from 1NF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</a:pPr>
            <a:r>
              <a:rPr lang="en-AU" sz="1400" dirty="0"/>
              <a:t>Only data that relates to a table’s primary key is stored in each table</a:t>
            </a:r>
          </a:p>
          <a:p>
            <a:r>
              <a:rPr lang="en-AU" b="1" dirty="0"/>
              <a:t>Third Normal Form (3NF):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</a:pPr>
            <a:r>
              <a:rPr lang="en-AU" sz="1400" dirty="0"/>
              <a:t>Everything from 2NF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  <a:buFont typeface="Wingdings 2" charset="2"/>
              <a:buChar char=""/>
            </a:pPr>
            <a:r>
              <a:rPr lang="en-AU" sz="1400" dirty="0"/>
              <a:t>There are no in-table dependencies between the columns in each table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</a:pPr>
            <a:endParaRPr lang="en-AU" sz="1400" dirty="0"/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FC000"/>
              </a:buClr>
            </a:pPr>
            <a:r>
              <a:rPr lang="en-AU" sz="1400" dirty="0"/>
              <a:t>There are more 3 rules but usually these ones are enough to build a database.</a:t>
            </a:r>
          </a:p>
        </p:txBody>
      </p:sp>
    </p:spTree>
    <p:extLst>
      <p:ext uri="{BB962C8B-B14F-4D97-AF65-F5344CB8AC3E}">
        <p14:creationId xmlns:p14="http://schemas.microsoft.com/office/powerpoint/2010/main" val="933390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1148</Words>
  <Application>Microsoft Macintosh PowerPoint</Application>
  <PresentationFormat>Widescreen</PresentationFormat>
  <Paragraphs>190</Paragraphs>
  <Slides>27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Century Gothic</vt:lpstr>
      <vt:lpstr>Wingdings 2</vt:lpstr>
      <vt:lpstr>Quotable</vt:lpstr>
      <vt:lpstr>Database</vt:lpstr>
      <vt:lpstr>PowerPoint Presentation</vt:lpstr>
      <vt:lpstr>Database’s Definition</vt:lpstr>
      <vt:lpstr>Are those definitions correct?</vt:lpstr>
      <vt:lpstr>Database’s History</vt:lpstr>
      <vt:lpstr>Relational Database</vt:lpstr>
      <vt:lpstr>SQL – Structured Query Language</vt:lpstr>
      <vt:lpstr>RDBMS – Relational Database Management Systems</vt:lpstr>
      <vt:lpstr>Data Modelling - Normalization</vt:lpstr>
      <vt:lpstr>Data Modelling - Normalization</vt:lpstr>
      <vt:lpstr>Data Warehouse and Data Mart</vt:lpstr>
      <vt:lpstr>Database vs Data Warehouse vs Data Lake</vt:lpstr>
      <vt:lpstr>Data Warehouse solutions</vt:lpstr>
      <vt:lpstr>Data Warehouse – Data modelling</vt:lpstr>
      <vt:lpstr>ETL – Extract, Transform and Load</vt:lpstr>
      <vt:lpstr>NoSQL</vt:lpstr>
      <vt:lpstr>NoSQL x SQL</vt:lpstr>
      <vt:lpstr>NoSQL Database Types</vt:lpstr>
      <vt:lpstr>NoSQL - Document Type</vt:lpstr>
      <vt:lpstr>NoSQL – Graph Stores</vt:lpstr>
      <vt:lpstr>NoSQL – Key-value</vt:lpstr>
      <vt:lpstr>NoSQL – Wide-Column</vt:lpstr>
      <vt:lpstr>Data Engineer Profile</vt:lpstr>
      <vt:lpstr>Case Study</vt:lpstr>
      <vt:lpstr>Case Study</vt:lpstr>
      <vt:lpstr>Reference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</dc:title>
  <dc:creator>Rafael SILVA11</dc:creator>
  <cp:lastModifiedBy>Rafael SILVA11</cp:lastModifiedBy>
  <cp:revision>29</cp:revision>
  <dcterms:created xsi:type="dcterms:W3CDTF">2019-10-08T06:20:37Z</dcterms:created>
  <dcterms:modified xsi:type="dcterms:W3CDTF">2019-10-13T08:13:04Z</dcterms:modified>
</cp:coreProperties>
</file>